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notesMasterIdLst>
    <p:notesMasterId r:id="rId16"/>
  </p:notesMasterIdLst>
  <p:sldIdLst>
    <p:sldId id="256" r:id="rId2"/>
    <p:sldId id="261" r:id="rId3"/>
    <p:sldId id="257" r:id="rId4"/>
    <p:sldId id="262" r:id="rId5"/>
    <p:sldId id="263" r:id="rId6"/>
    <p:sldId id="264" r:id="rId7"/>
    <p:sldId id="266" r:id="rId8"/>
    <p:sldId id="268" r:id="rId9"/>
    <p:sldId id="267" r:id="rId10"/>
    <p:sldId id="271" r:id="rId11"/>
    <p:sldId id="288" r:id="rId12"/>
    <p:sldId id="275" r:id="rId13"/>
    <p:sldId id="273" r:id="rId14"/>
    <p:sldId id="276" r:id="rId1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AD948C-B8B5-4AC4-AA3E-795D7258D46C}" type="datetimeFigureOut">
              <a:rPr lang="es-MX" smtClean="0"/>
              <a:t>22/08/2022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0ADEED-2212-4ED1-8231-C155D76541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65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ADEED-2212-4ED1-8231-C155D76541E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25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13F1-97C2-4809-8979-0178CA60D83B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4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8BF-D2E0-4A3C-B3A3-E7507B5A9A9C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7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2303-D451-4053-B04B-4B4FFE8EFF6C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29A2-2324-44B5-B81F-09B6BFC0E67B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8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EF12-76CF-4A84-8A10-179FB93FAD99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8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A91E-B680-4CE3-9F23-5D46421973DD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3CCF-891D-43C3-B527-83A83DDC2814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FBE7984-C47B-430C-B480-06775F01569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914400"/>
              <a:t>22/08/2022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es-MX">
                <a:solidFill>
                  <a:prstClr val="black">
                    <a:tint val="75000"/>
                  </a:prstClr>
                </a:solidFill>
              </a:rPr>
              <a:t>DEPTO. DE GESTIÓN Y VINCULACIÓN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82D726A3-1459-44B6-B3FD-8980DD63A81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567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26F2-5F9F-4885-A304-2F2BF94E4F68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ADB5-696F-4E98-A4FD-974DBCDAEDC8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26C0-2A51-41A7-9A2D-94C7B77F206D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3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FBE7984-C47B-430C-B480-06775F01569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914400"/>
              <a:t>22/08/2022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s-MX">
                <a:solidFill>
                  <a:prstClr val="black">
                    <a:tint val="75000"/>
                  </a:prstClr>
                </a:solidFill>
              </a:rPr>
              <a:t>DEPTO. DE GESTIÓN Y VINCULACIÓN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2D726A3-1459-44B6-B3FD-8980DD63A81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0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80792" y="2008815"/>
            <a:ext cx="70457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SERVICIO SOCIAL </a:t>
            </a:r>
          </a:p>
          <a:p>
            <a:pPr algn="ctr"/>
            <a:endParaRPr lang="es-MX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MX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PERIODO</a:t>
            </a:r>
          </a:p>
          <a:p>
            <a:pPr algn="ctr"/>
            <a:endParaRPr lang="es-MX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MX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AGOSTO 2022-FEBRERO 2023</a:t>
            </a:r>
          </a:p>
          <a:p>
            <a:pPr algn="ctr"/>
            <a:endParaRPr lang="es-MX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MX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BIENVENIDOS</a:t>
            </a: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34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28465" y="1893458"/>
            <a:ext cx="6878779" cy="457200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REPORTE  ESTARÁ INTEGRADO POR LOS ANEXOS: XXII, XXIII, XXIV y XXV.  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Font typeface="Wingdings" pitchFamily="2" charset="2"/>
              <a:buChar char="ü"/>
              <a:defRPr/>
            </a:pP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1er. Reporte: 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DE AGOSTO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   AL 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SEPTIEMBRE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2022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Font typeface="Wingdings" pitchFamily="2" charset="2"/>
              <a:buChar char="ü"/>
              <a:defRPr/>
            </a:pP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2do. Reporte: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DE OCTUBRE 2022  </a:t>
            </a: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NOVIEMBRE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2022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Font typeface="Wingdings" pitchFamily="2" charset="2"/>
              <a:buChar char="ü"/>
              <a:defRPr/>
            </a:pP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3er. Reporte: 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NOVIEMBRE 2022   AL 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ENERO 2023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b="1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  </a:t>
            </a:r>
            <a:r>
              <a:rPr lang="es-MX" sz="3300" b="1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DE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AGOSTO 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  AL  06 DE </a:t>
            </a:r>
            <a:r>
              <a:rPr lang="es-MX" sz="3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ENERO</a:t>
            </a:r>
            <a:r>
              <a:rPr lang="es-MX" sz="3300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2023</a:t>
            </a: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b="1" cap="none" dirty="0">
              <a:solidFill>
                <a:srgbClr val="000000"/>
              </a:solidFill>
              <a:latin typeface="Neo Sans Pro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endParaRPr lang="es-MX" sz="3300" b="1" cap="none" dirty="0">
              <a:solidFill>
                <a:srgbClr val="000000"/>
              </a:solidFill>
              <a:latin typeface="Neo Sans Pro" pitchFamily="34" charset="0"/>
            </a:endParaRPr>
          </a:p>
          <a:p>
            <a:endParaRPr lang="es-MX" dirty="0">
              <a:latin typeface="Neo Sans Pro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4507" y="1295774"/>
            <a:ext cx="77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CALENDARIO PARA LA ENTREGA DE REPORTES BIMESTRALES:</a:t>
            </a: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725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47730" y="1027848"/>
            <a:ext cx="8706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 REPORTES DEBERÁN ENTREGARSE AL DÍA HÁBIL SIGUIENTE, A LA FECHA QUE ABARCA EL PERIODO BIMESTRAL; EJEMPLO:</a:t>
            </a:r>
          </a:p>
          <a:p>
            <a:pPr algn="just"/>
            <a:endParaRPr lang="es-MX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1er. Reporte: 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DE AGOSTO 2022   AL  30 DE SEPTIEMBRE 2022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47730" y="2321647"/>
            <a:ext cx="859020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s-MX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Entonces lo entregarás un día hábil posterior,  es decir, el día 03 de </a:t>
            </a:r>
            <a:r>
              <a:rPr lang="es-MX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OCTUBRE</a:t>
            </a:r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7730" y="2912211"/>
            <a:ext cx="8590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2do. Reporte: </a:t>
            </a:r>
            <a:endParaRPr lang="es-MX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 DE OCTUBRE 2022  </a:t>
            </a:r>
            <a:r>
              <a:rPr lang="es-MX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 18 DE NOVIEMBRE 2022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47729" y="3558542"/>
            <a:ext cx="859020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s-MX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Entonces lo entregarás un día hábil posterior, es decir, el día 22 de</a:t>
            </a:r>
            <a:r>
              <a:rPr lang="es-MX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NOVIEMBRE</a:t>
            </a: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7731" y="4177382"/>
            <a:ext cx="8590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3er. Reporte:</a:t>
            </a:r>
            <a:endParaRPr lang="es-MX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DE NOVIEMBRE 2022   AL  06 DE ENERO 2023</a:t>
            </a:r>
          </a:p>
          <a:p>
            <a:pPr algn="just"/>
            <a:endParaRPr lang="es-MX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Reporte Final:</a:t>
            </a:r>
          </a:p>
          <a:p>
            <a:pPr algn="just"/>
            <a:r>
              <a:rPr lang="es-MX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DE AGOSTO 2022 AL 06 DE ENERO 2023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7730" y="6014434"/>
            <a:ext cx="859020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s-MX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entrega del 3er. Reporte así como del Reporte Final, se realizará el día lunes </a:t>
            </a:r>
            <a:r>
              <a:rPr lang="es-MX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 de ENERO de 2023.</a:t>
            </a: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Image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557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1169" y="5284636"/>
            <a:ext cx="6633276" cy="558641"/>
          </a:xfrm>
        </p:spPr>
        <p:txBody>
          <a:bodyPr>
            <a:normAutofit/>
          </a:bodyPr>
          <a:lstStyle/>
          <a:p>
            <a:r>
              <a:rPr lang="es-MX" sz="13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EQUIVALENCIA NÚMERICA DEL NIVEL DE DESEMPEÑ0 DE CRITERIO</a:t>
            </a:r>
            <a:r>
              <a:rPr lang="es-MX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164267"/>
              </p:ext>
            </p:extLst>
          </p:nvPr>
        </p:nvGraphicFramePr>
        <p:xfrm>
          <a:off x="2212433" y="2510127"/>
          <a:ext cx="4147404" cy="27011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5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671">
                <a:tc>
                  <a:txBody>
                    <a:bodyPr/>
                    <a:lstStyle/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spc="5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en-US" sz="16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176">
                <a:tc>
                  <a:txBody>
                    <a:bodyPr/>
                    <a:lstStyle/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76">
                <a:tc>
                  <a:txBody>
                    <a:bodyPr/>
                    <a:lstStyle/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ue</a:t>
                      </a:r>
                      <a:r>
                        <a:rPr lang="en-US" sz="16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sz="16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</a:t>
                      </a:r>
                      <a:r>
                        <a:rPr lang="en-US" sz="1600" spc="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</a:t>
                      </a:r>
                      <a:r>
                        <a:rPr lang="en-US" sz="16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en-US" sz="1600" spc="-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462">
                <a:tc>
                  <a:txBody>
                    <a:bodyPr/>
                    <a:lstStyle/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870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sz="16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</a:t>
                      </a:r>
                      <a:r>
                        <a:rPr lang="en-US" sz="1600" spc="1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</a:t>
                      </a:r>
                      <a:r>
                        <a:rPr lang="en-US" sz="1600" spc="-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</a:t>
                      </a:r>
                      <a:r>
                        <a:rPr lang="en-US" sz="1600" spc="5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7340" marR="30797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95769" y="1397947"/>
            <a:ext cx="73807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TABLA DE VALORES QUE SE UTILIZA PARA EVALUAR LOS  ANEXOS XXIII,  XXIV Y XXV, BASADO EN EL MANUAL DE LINEAMIENTOS ACADÉMICO-ADMINISTRATIVOS DEL TecNM.</a:t>
            </a:r>
          </a:p>
          <a:p>
            <a:endParaRPr lang="es-MX" sz="1700" dirty="0">
              <a:latin typeface="Neo Sans Pro" pitchFamily="34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480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904008" y="1390686"/>
            <a:ext cx="722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 DEL ANEXO XXVI- CONSTANCIA DE TERMINACIÓN DE SERVICIO SOCIAL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6329" y="2011020"/>
            <a:ext cx="75613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fecha de entrega de esta Constancia será el </a:t>
            </a:r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de enero de 2023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 los horarios que se darán a conocer posteriormente, </a:t>
            </a:r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siempre y cuando hayan entregado los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Reportes Bimestrales y el Reporte Final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así como el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Resumen del Servicio Social, que consiste en un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Engargolado que debe contener:</a:t>
            </a:r>
          </a:p>
          <a:p>
            <a:pPr lvl="0" algn="just"/>
            <a:endParaRPr lang="es-MX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/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- Hoja de presentación</a:t>
            </a:r>
          </a:p>
          <a:p>
            <a:pPr marL="285750" lvl="0" indent="-285750" algn="just">
              <a:buFontTx/>
              <a:buChar char="-"/>
            </a:pP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Índice</a:t>
            </a:r>
          </a:p>
          <a:p>
            <a:pPr marL="285750" lvl="0" indent="-285750" algn="just">
              <a:buFontTx/>
              <a:buChar char="-"/>
            </a:pP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Introducción</a:t>
            </a:r>
          </a:p>
          <a:p>
            <a:pPr lvl="0" algn="just"/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- Resumen de actividades por bimestre con evidencias (3 a  4 imágenes por bimestre)</a:t>
            </a:r>
          </a:p>
          <a:p>
            <a:pPr lvl="0" algn="just"/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- Conclusión y/o sugerencias</a:t>
            </a:r>
          </a:p>
          <a:p>
            <a:pPr lvl="0" algn="just"/>
            <a:endParaRPr lang="es-MX" dirty="0">
              <a:latin typeface="Neo Sans Pro" pitchFamily="34" charset="0"/>
            </a:endParaRPr>
          </a:p>
        </p:txBody>
      </p:sp>
      <p:pic>
        <p:nvPicPr>
          <p:cNvPr id="13" name="Imagen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068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64141"/>
              </p:ext>
            </p:extLst>
          </p:nvPr>
        </p:nvGraphicFramePr>
        <p:xfrm>
          <a:off x="605308" y="1401312"/>
          <a:ext cx="7997780" cy="5120949"/>
        </p:xfrm>
        <a:graphic>
          <a:graphicData uri="http://schemas.openxmlformats.org/drawingml/2006/table">
            <a:tbl>
              <a:tblPr firstRow="1" bandRow="1"/>
              <a:tblGrid>
                <a:gridCol w="30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0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39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HORARIO  DE  ATENCIÓN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CARRERA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DÍA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HORARIO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Industrial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LUNES</a:t>
                      </a: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10:00  a 14:00 </a:t>
                      </a:r>
                      <a:r>
                        <a:rPr lang="es-ES" sz="2000" b="1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hrs</a:t>
                      </a:r>
                      <a:r>
                        <a:rPr lang="es-ES" sz="20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b="1" u="sng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b="1" u="sng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b="1" u="sng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b="0" u="non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u="non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Atentamente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400" b="0" u="non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u="non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C.P.</a:t>
                      </a:r>
                      <a:r>
                        <a:rPr lang="es-ES" sz="1400" b="0" u="non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Rosa Ma. Domínguez Mayo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0" u="non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Departamento de Gestión Tecnológica y Vinculación</a:t>
                      </a:r>
                      <a:endParaRPr lang="es-ES" sz="1200" b="0" u="non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Informática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En </a:t>
                      </a:r>
                      <a:r>
                        <a:rPr lang="es-E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Sist</a:t>
                      </a: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Comp.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Electrónica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TIC´s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Innov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Agric. </a:t>
                      </a: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Sust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En </a:t>
                      </a:r>
                      <a:r>
                        <a:rPr lang="es-E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Gest</a:t>
                      </a: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s-ES" sz="1600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</a:t>
                      </a: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Petrolera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Contador Publico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6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Ing. En Energías</a:t>
                      </a:r>
                      <a:r>
                        <a:rPr lang="es-ES" sz="1600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600" kern="1200" baseline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Renov</a:t>
                      </a:r>
                      <a:r>
                        <a:rPr lang="es-ES" sz="1600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MX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371" marR="89371" marT="44686" marB="4468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118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451" y="1756064"/>
            <a:ext cx="7384375" cy="3678385"/>
          </a:xfrm>
        </p:spPr>
        <p:txBody>
          <a:bodyPr>
            <a:noAutofit/>
          </a:bodyPr>
          <a:lstStyle/>
          <a:p>
            <a:pPr marL="0" indent="0" algn="ctr">
              <a:lnSpc>
                <a:spcPct val="98000"/>
              </a:lnSpc>
              <a:spcAft>
                <a:spcPts val="840"/>
              </a:spcAft>
              <a:buNone/>
            </a:pPr>
            <a:r>
              <a:rPr lang="es-MX" sz="17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DEFINICIÓN Y CARACTERIZACIÓN </a:t>
            </a:r>
          </a:p>
          <a:p>
            <a:pPr marL="0" indent="0" algn="ctr">
              <a:lnSpc>
                <a:spcPct val="98000"/>
              </a:lnSpc>
              <a:spcAft>
                <a:spcPts val="840"/>
              </a:spcAft>
              <a:buNone/>
            </a:pPr>
            <a:endParaRPr lang="es-MX" sz="1700" b="1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r>
              <a:rPr lang="es-MX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entiende por Servicio Social el trabajo de carácter temporal y obligatorio, que institucionalmente presten y ejecuten los estudiantes en beneficio de la sociedad. </a:t>
            </a:r>
          </a:p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endParaRPr lang="es-MX" sz="1700" dirty="0">
              <a:solidFill>
                <a:srgbClr val="000000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endParaRPr lang="es-MX" sz="1700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57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329" y="2141546"/>
            <a:ext cx="7462905" cy="4067752"/>
          </a:xfrm>
        </p:spPr>
        <p:txBody>
          <a:bodyPr>
            <a:noAutofit/>
          </a:bodyPr>
          <a:lstStyle/>
          <a:p>
            <a:pPr marL="0" indent="0">
              <a:lnSpc>
                <a:spcPct val="98000"/>
              </a:lnSpc>
              <a:spcAft>
                <a:spcPts val="840"/>
              </a:spcAft>
              <a:buNone/>
            </a:pPr>
            <a:r>
              <a:rPr lang="es-MX" sz="1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Propósito del servicio social:</a:t>
            </a:r>
          </a:p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r>
              <a:rPr lang="es-MX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Establecer la normativa para la operación y cumplimiento del Servicio Social de los planes de estudio de nivel licenciatura para la formación y desarrollo de competencias profesionales de las Instituciones adscritas al </a:t>
            </a:r>
            <a:r>
              <a:rPr lang="es-MX" sz="17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TecNM</a:t>
            </a:r>
            <a:r>
              <a:rPr lang="es-MX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r>
              <a:rPr lang="es-MX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Fortalecer la formación integral del estudiante, desarrollando una conciencia de solidaridad y compromiso con la sociedad a la que pertenece, mediante la aplicación y desarrollo de sus competencias profesionales.</a:t>
            </a:r>
          </a:p>
          <a:p>
            <a:pPr marL="0" indent="0">
              <a:buNone/>
            </a:pPr>
            <a:endParaRPr lang="es-MX" sz="1700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1688" y="1344402"/>
            <a:ext cx="7377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LINEAMIENTO ACADÉMICO – ADMINISTRATIVO DEL TECNOLÓGICO NACIONAL DE MÉXICO 2015.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373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5393" y="2661187"/>
            <a:ext cx="7394114" cy="2803259"/>
          </a:xfrm>
        </p:spPr>
        <p:txBody>
          <a:bodyPr>
            <a:normAutofit/>
          </a:bodyPr>
          <a:lstStyle/>
          <a:p>
            <a:pPr marL="91440" marR="2540" indent="449580" algn="just">
              <a:lnSpc>
                <a:spcPct val="148000"/>
              </a:lnSpc>
              <a:spcAft>
                <a:spcPts val="655"/>
              </a:spcAft>
            </a:pPr>
            <a:r>
              <a:rPr lang="es-MX" sz="1800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prestación del Servicio Social puede realizarse en </a:t>
            </a:r>
            <a:r>
              <a:rPr lang="es-MX" sz="1800" b="1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dependencias públicas y organismos privados</a:t>
            </a:r>
            <a:r>
              <a:rPr lang="es-MX" sz="1800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 cuenten con </a:t>
            </a:r>
            <a:r>
              <a:rPr lang="es-MX" sz="1800" b="1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de asistencia social y desarrollo comunitario,</a:t>
            </a:r>
            <a:r>
              <a:rPr lang="es-MX" sz="1800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establecidos en el </a:t>
            </a:r>
            <a:r>
              <a:rPr lang="es-MX" sz="1800" b="1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Nacional de Desarrollo</a:t>
            </a:r>
            <a:r>
              <a:rPr lang="es-MX" sz="1800" i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vigente y contribuyan al desarrollo económico, social y cultural de la Nación. </a:t>
            </a:r>
          </a:p>
          <a:p>
            <a:pPr marL="0" indent="0">
              <a:buNone/>
            </a:pPr>
            <a:endParaRPr lang="es-MX" sz="1800" b="1" i="1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32153" y="1388387"/>
            <a:ext cx="729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BASE AL MANUAL DE LINEAMIENTOS </a:t>
            </a:r>
          </a:p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ACADÉMICO-ADMINISTRATIVOS DEL TECNM.</a:t>
            </a: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65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39519" y="1310806"/>
            <a:ext cx="7600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programas de servicio social comunitario pueden ser:</a:t>
            </a:r>
          </a:p>
          <a:p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educación para adultos,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de contingencia,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Cuidado al medio ambiente y desarrollo sustentable,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Apoyo a la salud,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Promotores y/o instructores de actividades culturales, deportivas y cívicas,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Operación de programas especiales gubernamentales,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productivos en beneficio social, que permitan el desarrollo profesional del estudiante, 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establecidos específicamente por el Instituto, que estén relacionados con las acciones antes mencionadas. </a:t>
            </a:r>
            <a:b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programas de Servicio Social profesionalizante pueden ser: Proyectos integradores, Proyectos de investigación, Proyectos de innovación tecnológica, Proyectos de emprendedurismo, Operación de programas especiales gubernamentales, relacionados con su carrera.</a:t>
            </a:r>
          </a:p>
          <a:p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470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2770" y="1277795"/>
            <a:ext cx="5171090" cy="338739"/>
          </a:xfrm>
        </p:spPr>
        <p:txBody>
          <a:bodyPr>
            <a:norm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POLÍTICAS DE OPERACIÓN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3546" y="1862265"/>
            <a:ext cx="80295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estudiantes pueden prestar su Servicio Social una vez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aprobado el porcentaje de créditos,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acuerdo con la normativa vigente del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70%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Servicio Social tiene un valor de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créditos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los planes de estudio, donde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equivale a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horas;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esto quiere decir que deberás cumplir con un total de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 horas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término del programa.</a:t>
            </a:r>
          </a:p>
          <a:p>
            <a:pPr algn="just"/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16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las 500 hrs. en total deben ser distribuidas en 3 periodos para reportarlas cada bimestre.  </a:t>
            </a:r>
          </a:p>
          <a:p>
            <a:pPr algn="just"/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ser liberado el Servicio Social se tiene que cumplir con los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créditos,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un periodo 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menor de seis meses ni mayor a 2 años.</a:t>
            </a:r>
            <a:endParaRPr lang="es-MX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809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418" y="1065955"/>
            <a:ext cx="7959436" cy="431485"/>
          </a:xfrm>
        </p:spPr>
        <p:txBody>
          <a:bodyPr>
            <a:norm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REQUISITOS PARA OBTENER LA CARTA DE PRESENTACIÓN: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6418" y="1462293"/>
            <a:ext cx="7959436" cy="4853447"/>
          </a:xfrm>
          <a:effectLst>
            <a:outerShdw blurRad="76200" dist="12700" dir="8100000" sy="-23000" kx="800400" algn="br" rotWithShape="0">
              <a:schemeClr val="bg1">
                <a:lumMod val="65000"/>
                <a:alpha val="20000"/>
              </a:schemeClr>
            </a:outerShdw>
          </a:effectLst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ClrTx/>
              <a:buNone/>
            </a:pPr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ClrTx/>
              <a:buNone/>
            </a:pPr>
            <a:r>
              <a:rPr lang="es-MX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29 AL 31 DE AGOSTO DE 2022, PRESENTAR LOS SIGUIENTES DOCUMENTOS EN FOLDER DEL COLOR QUE CORRESPONDA A TU CARRERA:</a:t>
            </a:r>
          </a:p>
          <a:p>
            <a:pPr marL="114300" indent="0">
              <a:spcBef>
                <a:spcPts val="0"/>
              </a:spcBef>
              <a:buClrTx/>
              <a:buNone/>
            </a:pPr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spcBef>
                <a:spcPts val="0"/>
              </a:spcBef>
              <a:buClrTx/>
              <a:buNone/>
            </a:pPr>
            <a:endParaRPr lang="es-MX" sz="1400" b="1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SOLICITUD DE SERVICIO SOCIAL ANEXO XVIII.</a:t>
            </a:r>
          </a:p>
          <a:p>
            <a:pPr marL="285750" indent="-171450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 COMPROMISO DE SERVICIO SOCIAL ANEXO XX.</a:t>
            </a:r>
          </a:p>
          <a:p>
            <a:pPr marL="114300" indent="0">
              <a:spcBef>
                <a:spcPts val="0"/>
              </a:spcBef>
              <a:buClrTx/>
              <a:buNone/>
            </a:pPr>
            <a:endParaRPr lang="es-MX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TRABAJO Y CRONOGRAMA DE ACTIVIDADES (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ALUMNO LO ELABORA CON APOYO DEL RESPONSABLE DE SU PROGRAMA DE SERVICIO SOCIAL</a:t>
            </a:r>
            <a:r>
              <a:rPr lang="es-MX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285750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CARGA ACADÉMICA EMITIDA POR EL SIE.</a:t>
            </a:r>
          </a:p>
          <a:p>
            <a:pPr marL="285750" indent="-171450"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FOTOGRAFÍA INFANTIL A COLOR PARA TU EXPEDIENTE. 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es-MX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ENTREGA DE LA CARTA DE PRESENTACIÓN: 05 Y 06 DE SEPTIEMBRE DE 2022.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ENTREGAR LA CARTA DE PRESENTACIÓN EN LA DEPENDENCIA DONDE VA A REALIZAR EL SERVICIO SOCIAL, PARA OBTENER LA: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 DE ACEPTACIÓN (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EMITIDA POR LA DEPENDENCIA O EL RESPONSABLE DEL PROGRAMA DONDE REALIZARÁS EL SERVICIO SOCIAL, FIRMADA Y SELLADA</a:t>
            </a: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s-MX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es-MX" sz="1400" b="1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MX" sz="1200" b="1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MX" sz="1200" b="1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MX" sz="1200" b="1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557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1450" y="2118767"/>
            <a:ext cx="6945121" cy="341275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INDUSTRIAL  --------------- </a:t>
            </a:r>
            <a:r>
              <a:rPr lang="es-MX" sz="2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MORADO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EN SIST. COMP. ------------  </a:t>
            </a:r>
            <a:r>
              <a:rPr lang="es-MX" sz="2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NARANJA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EN GEST. EMP. -------------  </a:t>
            </a:r>
            <a:r>
              <a:rPr lang="es-MX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AZUL MARINO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EN INNV. AGRIC. SUST. ---  </a:t>
            </a:r>
            <a:r>
              <a:rPr lang="es-MX" sz="2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PETROLERA ----------------  </a:t>
            </a:r>
            <a:r>
              <a:rPr lang="es-MX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ROJO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CONTADOR PUBLICO ------------  </a:t>
            </a:r>
            <a:r>
              <a:rPr lang="es-MX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INFORMÁTICA -------------- </a:t>
            </a:r>
            <a:r>
              <a:rPr lang="es-MX" sz="200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AMARILLO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ELECTRÓNICA -------------- </a:t>
            </a:r>
            <a:r>
              <a:rPr lang="es-MX" sz="20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CELESTE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EN ENERGÍAS RENOV.------ </a:t>
            </a:r>
            <a:r>
              <a:rPr lang="es-MX" sz="2000" cap="none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BEIGE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s-MX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TIC’S -----------------------  NEGRO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s-MX" sz="20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s-MX" sz="2000" cap="none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000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76896" y="1252810"/>
            <a:ext cx="736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 DEL FOLDER ASIGNADO A CADA CARRERA: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854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470607"/>
            <a:ext cx="7347098" cy="4026185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s-MX" sz="1300" b="1" dirty="0">
                <a:solidFill>
                  <a:schemeClr val="tx1"/>
                </a:solidFill>
                <a:latin typeface="Neo Sans Pro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ANEXOS QUE INTEGRAN CADA REPORTE BIMESTRAL </a:t>
            </a:r>
          </a:p>
          <a:p>
            <a:pPr marL="114300" indent="0" algn="ctr">
              <a:buNone/>
            </a:pPr>
            <a:r>
              <a:rPr lang="es-MX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EL REPORTE  FINAL:</a:t>
            </a:r>
          </a:p>
          <a:p>
            <a:pPr marL="114300" indent="0" algn="ctr">
              <a:buNone/>
            </a:pPr>
            <a:endParaRPr lang="es-MX" sz="1300" b="1" dirty="0">
              <a:solidFill>
                <a:schemeClr val="tx1"/>
              </a:solidFill>
              <a:latin typeface="Montserrat Medium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XXII - 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 BIMESTRAL DE SERVICIO SOCIAL.</a:t>
            </a:r>
          </a:p>
          <a:p>
            <a:pPr marL="0" indent="0">
              <a:buClrTx/>
              <a:buNone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s-MX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XXIII -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FORMATO DE EVALUACIÓN CUALITATIVA DEL PRESTADOR DE SERVICIO SOCIAL.</a:t>
            </a:r>
          </a:p>
          <a:p>
            <a:pPr marL="0" indent="0">
              <a:buNone/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XXIV -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FORMATO DE AUTOEVALUACIÓN CUALITATIVA DEL PRESTADOR DE SERVICIO SOCIAL.</a:t>
            </a:r>
          </a:p>
          <a:p>
            <a:pPr marL="0" indent="0">
              <a:buNone/>
            </a:pPr>
            <a:endParaRPr lang="es-MX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X</a:t>
            </a:r>
            <a:r>
              <a:rPr lang="es-MX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 - 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FORMATO DE EVALUACIÓN DE LAS ACTIVIDADES POR EL PRESTADOR DE SERVICIO SOCIAL</a:t>
            </a:r>
            <a:endParaRPr lang="es-MX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es-MX" sz="1300" b="1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es-MX" sz="1300" b="1" dirty="0"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Tx/>
              <a:buNone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Tx/>
              <a:buNone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Tx/>
              <a:buNone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MX" sz="1300" dirty="0">
              <a:solidFill>
                <a:schemeClr val="tx1"/>
              </a:solidFill>
              <a:latin typeface="Neo Sans Pro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9" y="171124"/>
            <a:ext cx="5371135" cy="75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4" t="6736" r="46994" b="86529"/>
          <a:stretch/>
        </p:blipFill>
        <p:spPr bwMode="auto">
          <a:xfrm>
            <a:off x="6429244" y="171124"/>
            <a:ext cx="1697327" cy="75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75651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4284</TotalTime>
  <Words>1116</Words>
  <Application>Microsoft Office PowerPoint</Application>
  <PresentationFormat>Carta (216 x 279 mm)</PresentationFormat>
  <Paragraphs>200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Montserrat Medium</vt:lpstr>
      <vt:lpstr>Neo Sans Pro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POLÍTICAS DE OPERACIÓN</vt:lpstr>
      <vt:lpstr>REQUISITOS PARA OBTENER LA CARTA DE PRESENTACIÓN:</vt:lpstr>
      <vt:lpstr>Presentación de PowerPoint</vt:lpstr>
      <vt:lpstr>Presentación de PowerPoint</vt:lpstr>
      <vt:lpstr>Presentación de PowerPoint</vt:lpstr>
      <vt:lpstr>Presentación de PowerPoint</vt:lpstr>
      <vt:lpstr>EQUIVALENCIA NÚMERICA DEL NIVEL DE DESEMPEÑ0 DE CRITERIO.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SERVICIO SOCIAL  PERIODO: AGOSTO 2018 – FEBRERO 2019</dc:title>
  <dc:creator>cliente</dc:creator>
  <cp:lastModifiedBy>Rosa</cp:lastModifiedBy>
  <cp:revision>370</cp:revision>
  <cp:lastPrinted>2019-10-14T15:33:10Z</cp:lastPrinted>
  <dcterms:created xsi:type="dcterms:W3CDTF">2018-08-14T03:16:22Z</dcterms:created>
  <dcterms:modified xsi:type="dcterms:W3CDTF">2022-08-22T16:30:45Z</dcterms:modified>
</cp:coreProperties>
</file>